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131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94569-A661-BBD3-E8F0-A6EAC737E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73011-4770-7FFE-831D-C9639E9FD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E0FC3-3650-BAFB-4782-9CC06C246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D46EF-C7FE-697C-130E-4017DBD0C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6A9B6-C05E-56A0-B6EB-0D42AD43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5158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54B7-B77B-7892-9904-FEE09147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D0B86-F246-8081-950A-947D667C7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18320-9861-D3E6-7059-542EA5A71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739A0-2C9A-4D58-72DE-DC5EEFAFE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7C02D-0E79-2717-D48B-8CAF5ECA4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6135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A579B-A250-CF1D-1A41-5E1259B12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1538B-A05B-F1E2-E7E0-8872449E2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3CCF7-0ED0-C070-E3A7-65B321B45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A1E8B-C3CE-9272-27CE-106C07E92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4651E-C4D1-0EA9-A728-E4B837023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8326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C8AC-2FB2-4225-5C72-73FC7D29E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1CCAD-4ACF-FCD8-A8B5-8676B5E4B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C0C4-459C-FC2F-D4B7-783A2C47D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D1243-E4CB-6859-22C2-FBA4C797A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106D9B-245C-0BFE-9969-CE6076BF0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AE6A0-388E-A163-0646-F69A8384D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1062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3ED42-2519-9067-2397-F83089A0D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AA9ED-0BA8-A73B-D58B-328920616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0CE556-5829-29EA-A0B6-614368DEE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747E1-0B36-0AC4-2DD4-FDEE3D253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9112AA-C814-C203-6334-81D6BB026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2C9175-F2BD-97BA-2D52-B3E5B348D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988A4-C566-E7FB-937A-A0447F8D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5F2B2E-9B5F-DFB3-A657-8D15A0DA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88173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FFE57-8B33-4CE9-CA79-A84B4C41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1A44FA-C054-C156-EE67-1A3D8AF45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2E3A9-3BA7-B373-264B-A7406067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19737-3348-D738-8898-2490D33C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148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DEC50-A9FD-C21D-B25A-16530E924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0783D8-7644-1599-65DE-5FAB1E606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C229A-2491-7F65-2C05-84FDCDFAC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2748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91D80-4258-3450-2A56-5E8CB009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222B2-0F81-DF6A-73D8-BF883A7EF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25E46-5875-9960-4FE3-60A96DFD5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420D8-A025-11A0-3651-E6CA0E391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49968-B220-41B9-2A24-359A0E1C4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2E116-C2E8-C286-88E3-DAEB9480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710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C96D-9DBA-DF10-3B24-C5F4D91E8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EB8AEF-1B7A-18A6-E841-614BCCF1A9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1EEB5-C671-29E6-1F3F-9A158908C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4AC6A-CA8D-602A-CD88-3DA467C5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EFD09-2024-C511-8093-F8E60AF98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319E2-C6CC-C934-2F73-BFFE16C7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021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C9D8-FB78-C158-C000-0EFD47D24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B8A42-4C48-1A84-9B1A-262E4C383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F3A69-EA5E-B2AC-EE93-C6F753CB4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E3D1B-165E-96C8-9589-B064A3CE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547F8-8528-26D9-5AA7-2F896ADF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124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0B9000-C688-1A28-4598-E360ACAC6C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96181-F9F5-32B2-A3D2-09CBE416C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44696-C266-1B6F-AB13-5EDD22A9B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CDABF-9AA2-46C8-10E7-A5468D70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ABFD8-D4D7-C418-208C-15711A0EE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6762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7C61F7-E477-F530-D853-C61F2225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B4DDC-70A6-63E0-A770-32458364A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A82E3-3518-7863-E996-F7F4AD0C6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D0087-D893-4331-B69C-6857F8CC0B53}" type="datetimeFigureOut">
              <a:rPr lang="en-PH" smtClean="0"/>
              <a:t>27/04/2023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BD388-9C21-4820-C66D-57F5878AA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3D0EF-B79A-FA82-421C-815FBA619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8B16F-ECBF-47AC-BD83-36785D311FE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9508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AA2A004-86C9-478C-8062-F5D4B729107A}"/>
              </a:ext>
            </a:extLst>
          </p:cNvPr>
          <p:cNvSpPr/>
          <p:nvPr/>
        </p:nvSpPr>
        <p:spPr>
          <a:xfrm>
            <a:off x="0" y="139667"/>
            <a:ext cx="121920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D43607-6259-477A-8696-48F6E8142778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207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pnp-logo.png">
            <a:extLst>
              <a:ext uri="{FF2B5EF4-FFF2-40B4-BE49-F238E27FC236}">
                <a16:creationId xmlns:a16="http://schemas.microsoft.com/office/drawing/2014/main" id="{3628AD20-89D5-479D-BE73-E30E8107DC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4566" y="1226050"/>
            <a:ext cx="1562834" cy="1768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4453F7-7A90-1C0B-CCB1-63446A8B8A50}"/>
              </a:ext>
            </a:extLst>
          </p:cNvPr>
          <p:cNvSpPr/>
          <p:nvPr/>
        </p:nvSpPr>
        <p:spPr>
          <a:xfrm>
            <a:off x="0" y="6400983"/>
            <a:ext cx="121920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BA6E1F-70F5-8493-9E03-95D8280689E1}"/>
              </a:ext>
            </a:extLst>
          </p:cNvPr>
          <p:cNvSpPr/>
          <p:nvPr/>
        </p:nvSpPr>
        <p:spPr>
          <a:xfrm>
            <a:off x="0" y="6293899"/>
            <a:ext cx="12192000" cy="210670"/>
          </a:xfrm>
          <a:prstGeom prst="rect">
            <a:avLst/>
          </a:prstGeom>
          <a:solidFill>
            <a:srgbClr val="0207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8C62E9-506F-B2CB-F6C5-0C03C3615B7D}"/>
              </a:ext>
            </a:extLst>
          </p:cNvPr>
          <p:cNvSpPr/>
          <p:nvPr/>
        </p:nvSpPr>
        <p:spPr>
          <a:xfrm>
            <a:off x="4403534" y="631026"/>
            <a:ext cx="3212718" cy="141269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8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rlin Sans FB Demi" pitchFamily="34" charset="0"/>
                <a:ea typeface="+mn-ea"/>
                <a:cs typeface="Aharoni" pitchFamily="2" charset="-79"/>
              </a:rPr>
              <a:t>P</a:t>
            </a:r>
            <a:r>
              <a:rPr kumimoji="0" lang="en-US" sz="858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rlin Sans FB Demi" pitchFamily="34" charset="0"/>
                <a:ea typeface="+mn-ea"/>
                <a:cs typeface="Aharoni" pitchFamily="2" charset="-79"/>
              </a:rPr>
              <a:t>DEG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C6712E-F78F-4779-0219-87DDB9F13E93}"/>
              </a:ext>
            </a:extLst>
          </p:cNvPr>
          <p:cNvSpPr/>
          <p:nvPr/>
        </p:nvSpPr>
        <p:spPr>
          <a:xfrm>
            <a:off x="3354609" y="1986730"/>
            <a:ext cx="5334000" cy="45719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AA6A79-F3B1-FE71-D085-A5C2027D6DE0}"/>
              </a:ext>
            </a:extLst>
          </p:cNvPr>
          <p:cNvSpPr txBox="1"/>
          <p:nvPr/>
        </p:nvSpPr>
        <p:spPr>
          <a:xfrm>
            <a:off x="1603717" y="6481321"/>
            <a:ext cx="9008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100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Rockwell Condensed" pitchFamily="18" charset="0"/>
                <a:ea typeface="+mn-ea"/>
                <a:cs typeface="Arial" panose="020B0604020202020204" pitchFamily="34" charset="0"/>
              </a:rPr>
              <a:t>INTEGRITY   COMMITMENT   COURAGE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AB58DF-FCCF-4D50-BF47-79610CCF1F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98" b="96852" l="9295" r="89355">
                        <a14:foregroundMark x1="44228" y1="7796" x2="48876" y2="4798"/>
                        <a14:foregroundMark x1="48576" y1="94153" x2="43328" y2="90855"/>
                        <a14:foregroundMark x1="43028" y1="61169" x2="43028" y2="61169"/>
                        <a14:foregroundMark x1="40930" y1="63718" x2="44678" y2="60720"/>
                        <a14:foregroundMark x1="40630" y1="62219" x2="42579" y2="59970"/>
                        <a14:foregroundMark x1="41679" y1="55472" x2="41979" y2="50525"/>
                        <a14:foregroundMark x1="80810" y1="55022" x2="82009" y2="49175"/>
                        <a14:foregroundMark x1="84708" y1="25637" x2="81859" y2="49175"/>
                        <a14:foregroundMark x1="48276" y1="3898" x2="53373" y2="7946"/>
                        <a14:foregroundMark x1="53973" y1="7946" x2="63268" y2="14393"/>
                        <a14:foregroundMark x1="82609" y1="23688" x2="63118" y2="14093"/>
                        <a14:foregroundMark x1="49625" y1="95652" x2="55172" y2="92204"/>
                        <a14:foregroundMark x1="56222" y1="90555" x2="66267" y2="83358"/>
                        <a14:foregroundMark x1="66267" y1="83358" x2="78411" y2="62519"/>
                        <a14:foregroundMark x1="78411" y1="62519" x2="80210" y2="57121"/>
                        <a14:foregroundMark x1="46927" y1="4198" x2="43028" y2="6447"/>
                        <a14:foregroundMark x1="20320" y1="19492" x2="12594" y2="23688"/>
                        <a14:foregroundMark x1="23600" y1="17710" x2="23201" y2="17927"/>
                        <a14:foregroundMark x1="42129" y1="7646" x2="33499" y2="12333"/>
                        <a14:foregroundMark x1="10945" y1="24288" x2="13793" y2="43178"/>
                        <a14:foregroundMark x1="48576" y1="96852" x2="41379" y2="91154"/>
                        <a14:foregroundMark x1="40180" y1="90855" x2="31334" y2="82159"/>
                        <a14:foregroundMark x1="31334" y1="82159" x2="30735" y2="81709"/>
                        <a14:foregroundMark x1="24288" y1="17691" x2="24288" y2="17691"/>
                        <a14:foregroundMark x1="23688" y1="18291" x2="23688" y2="18291"/>
                        <a14:foregroundMark x1="23538" y1="17841" x2="23538" y2="17841"/>
                        <a14:foregroundMark x1="23538" y1="17841" x2="23838" y2="17841"/>
                        <a14:foregroundMark x1="24888" y1="17391" x2="25337" y2="17391"/>
                        <a14:foregroundMark x1="23988" y1="17691" x2="34183" y2="12594"/>
                        <a14:foregroundMark x1="28486" y1="15442" x2="28486" y2="15442"/>
                        <a14:foregroundMark x1="27736" y1="15742" x2="39430" y2="9445"/>
                        <a14:foregroundMark x1="41979" y1="49475" x2="41979" y2="49475"/>
                        <a14:backgroundMark x1="23238" y1="17541" x2="23238" y2="17541"/>
                        <a14:backgroundMark x1="22818" y1="17841" x2="23388" y2="17541"/>
                        <a14:backgroundMark x1="21963" y1="18291" x2="22818" y2="17841"/>
                        <a14:backgroundMark x1="20540" y1="19040" x2="21963" y2="18291"/>
                      </a14:backgroundRemoval>
                    </a14:imgEffect>
                  </a14:imgLayer>
                </a14:imgProps>
              </a:ext>
            </a:extLst>
          </a:blip>
          <a:srcRect l="8966" t="1279" r="12710" b="1466"/>
          <a:stretch/>
        </p:blipFill>
        <p:spPr>
          <a:xfrm>
            <a:off x="9985819" y="1226050"/>
            <a:ext cx="1711615" cy="17160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5DA1DA-064F-4AF2-91EC-37A723C9E10C}"/>
              </a:ext>
            </a:extLst>
          </p:cNvPr>
          <p:cNvSpPr txBox="1"/>
          <p:nvPr/>
        </p:nvSpPr>
        <p:spPr>
          <a:xfrm>
            <a:off x="3830804" y="6259740"/>
            <a:ext cx="4724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“Life is Beautiful…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Kaligtasan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Nyo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Sagot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Ko.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Tulong-tulong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Tayo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F10BA5-31ED-4B03-A2B5-316CFDD19D9B}"/>
              </a:ext>
            </a:extLst>
          </p:cNvPr>
          <p:cNvSpPr txBox="1"/>
          <p:nvPr/>
        </p:nvSpPr>
        <p:spPr>
          <a:xfrm>
            <a:off x="282726" y="2491168"/>
            <a:ext cx="1147776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TOP 10 CITIES  WITH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ANTI-ILLEGAL DRUGS ACCOMPLISHMENTS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F03789-9D06-492E-BF50-752976C7B143}"/>
              </a:ext>
            </a:extLst>
          </p:cNvPr>
          <p:cNvSpPr txBox="1"/>
          <p:nvPr/>
        </p:nvSpPr>
        <p:spPr>
          <a:xfrm>
            <a:off x="6867358" y="5867160"/>
            <a:ext cx="5187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From: CY 2022 to CY 2023</a:t>
            </a:r>
          </a:p>
        </p:txBody>
      </p:sp>
    </p:spTree>
    <p:extLst>
      <p:ext uri="{BB962C8B-B14F-4D97-AF65-F5344CB8AC3E}">
        <p14:creationId xmlns:p14="http://schemas.microsoft.com/office/powerpoint/2010/main" val="477608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4C758F1-E682-4C36-BB38-A42387D04511}"/>
              </a:ext>
            </a:extLst>
          </p:cNvPr>
          <p:cNvSpPr txBox="1"/>
          <p:nvPr/>
        </p:nvSpPr>
        <p:spPr>
          <a:xfrm>
            <a:off x="3994808" y="6288043"/>
            <a:ext cx="3929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“Life is Beautiful…</a:t>
            </a:r>
            <a:r>
              <a:rPr lang="en-U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Kaligtasan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Nyo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Sagot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 Ko. </a:t>
            </a:r>
            <a:r>
              <a:rPr lang="en-U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Tulong-tulong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Tayo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28B86D-2FC8-412A-BE53-C0B91B0627BE}"/>
              </a:ext>
            </a:extLst>
          </p:cNvPr>
          <p:cNvSpPr/>
          <p:nvPr/>
        </p:nvSpPr>
        <p:spPr>
          <a:xfrm>
            <a:off x="-13252" y="139667"/>
            <a:ext cx="121920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5FE856-8AE9-4AA1-99C7-71F17A8BFB59}"/>
              </a:ext>
            </a:extLst>
          </p:cNvPr>
          <p:cNvSpPr/>
          <p:nvPr/>
        </p:nvSpPr>
        <p:spPr>
          <a:xfrm>
            <a:off x="-13252" y="0"/>
            <a:ext cx="12192000" cy="381000"/>
          </a:xfrm>
          <a:prstGeom prst="rect">
            <a:avLst/>
          </a:prstGeom>
          <a:solidFill>
            <a:srgbClr val="0207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F5C793-8BA2-44AB-8DF9-8E4B266E0678}"/>
              </a:ext>
            </a:extLst>
          </p:cNvPr>
          <p:cNvSpPr/>
          <p:nvPr/>
        </p:nvSpPr>
        <p:spPr>
          <a:xfrm>
            <a:off x="-13252" y="6400983"/>
            <a:ext cx="121920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538E2-7978-43D2-B88C-CC2E4F70A51F}"/>
              </a:ext>
            </a:extLst>
          </p:cNvPr>
          <p:cNvSpPr/>
          <p:nvPr/>
        </p:nvSpPr>
        <p:spPr>
          <a:xfrm>
            <a:off x="-13252" y="6293899"/>
            <a:ext cx="12192000" cy="210670"/>
          </a:xfrm>
          <a:prstGeom prst="rect">
            <a:avLst/>
          </a:prstGeom>
          <a:solidFill>
            <a:srgbClr val="0207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997484-4BE7-4BFE-9452-2073D23BA566}"/>
              </a:ext>
            </a:extLst>
          </p:cNvPr>
          <p:cNvSpPr txBox="1"/>
          <p:nvPr/>
        </p:nvSpPr>
        <p:spPr>
          <a:xfrm>
            <a:off x="1590465" y="6481321"/>
            <a:ext cx="9008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100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Rockwell Condensed" pitchFamily="18" charset="0"/>
                <a:ea typeface="+mn-ea"/>
                <a:cs typeface="Arial" panose="020B0604020202020204" pitchFamily="34" charset="0"/>
              </a:rPr>
              <a:t>INTEGRITY   COMMITMENT   COURAGE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5DA1DA-064F-4AF2-91EC-37A723C9E10C}"/>
              </a:ext>
            </a:extLst>
          </p:cNvPr>
          <p:cNvSpPr txBox="1"/>
          <p:nvPr/>
        </p:nvSpPr>
        <p:spPr>
          <a:xfrm>
            <a:off x="3830804" y="6259740"/>
            <a:ext cx="4724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“Life is Beautiful…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Kaligtasan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Nyo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Sagot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Ko.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Tulong-tulong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5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Tayo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F46E64-9E79-681B-AD2B-5654154EDCC1}"/>
              </a:ext>
            </a:extLst>
          </p:cNvPr>
          <p:cNvSpPr txBox="1"/>
          <p:nvPr/>
        </p:nvSpPr>
        <p:spPr>
          <a:xfrm>
            <a:off x="8964" y="896479"/>
            <a:ext cx="12183035" cy="601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PH" sz="1700" b="1" dirty="0" err="1"/>
              <a:t>Tinglayan</a:t>
            </a:r>
            <a:r>
              <a:rPr lang="en-PH" sz="1700" b="1" dirty="0"/>
              <a:t>, Kalinga, </a:t>
            </a:r>
            <a:r>
              <a:rPr lang="en-PH" sz="1700" dirty="0"/>
              <a:t>26 Marijuana Eradication with Uprooted and Destruction of </a:t>
            </a:r>
            <a:r>
              <a:rPr lang="en-PH" sz="1700" b="1" dirty="0"/>
              <a:t>3,584,650 Pieces </a:t>
            </a:r>
            <a:r>
              <a:rPr lang="en-PH" sz="1700" dirty="0"/>
              <a:t>of Marijuana Plants, 5 kilograms of stalks and 310 kilograms of Marijuana Dried Leaves;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Cebu, </a:t>
            </a:r>
            <a:r>
              <a:rPr lang="en-PH" sz="1700" dirty="0"/>
              <a:t>38 Buy Bust Operations, 67 Service of Warrants of Arrest and 1 Marijuana Eradication resulted to uprooted and destruction of  4,500 pcs of Marijuana Plants and seizure of 22.977.04 kilograms of shabu;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Bacolod, </a:t>
            </a:r>
            <a:r>
              <a:rPr lang="en-PH" sz="1700" dirty="0"/>
              <a:t>14 Buy Bust Operations, 2 Search Warrants, 116 Service of Warrants of Arrest and 2 Interdiction with 5 gram of Marijuana Dried Leaves and 1.961 kilograms of Shabu;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Quezon City</a:t>
            </a:r>
            <a:r>
              <a:rPr lang="en-PH" sz="1700" dirty="0"/>
              <a:t>, 8 Buy Bust Operations, 2 Interdiction and 55 Service of Warrants of Arrest with seizure of 57.452 kilograms of shabu and 2 kilograms of Marijuana Dried Leaves;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Manila, </a:t>
            </a:r>
            <a:r>
              <a:rPr lang="en-PH" sz="1700" dirty="0"/>
              <a:t> 8 Buy Bust Operations, 1 Hot Pursuit and 29 Service of Warrants of Arrest with seizure of 7 kilograms of Marijuana Dried Leaves and 992.76 kilograms of shabu;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Cavite,  </a:t>
            </a:r>
            <a:r>
              <a:rPr lang="en-PH" sz="1700" dirty="0"/>
              <a:t>19 Buy Bust Operations and 44 Service of Warrants of Arrest with seizure of 7 kilograms of Marijuana Dried Leaves and 62 kilograms of shabu;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Taguig City</a:t>
            </a:r>
            <a:r>
              <a:rPr lang="en-PH" sz="1700" dirty="0"/>
              <a:t>, 5 Buy Bust Operations and 21 Service of Warrants of Arrest with seizure of 9.190.6 kilograms of shabu;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Caloocan City</a:t>
            </a:r>
            <a:r>
              <a:rPr lang="en-PH" sz="1700" dirty="0"/>
              <a:t>, 6 Buy Bust Operations and 37 Service of Warrants of Arrest with seizure of 5 grams of </a:t>
            </a:r>
            <a:r>
              <a:rPr lang="en-PH" sz="1700" dirty="0" err="1"/>
              <a:t>kush</a:t>
            </a:r>
            <a:r>
              <a:rPr lang="en-PH" sz="1700" dirty="0"/>
              <a:t> and 2.183 kilograms of shabu;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Cagayan de Oro City</a:t>
            </a:r>
            <a:r>
              <a:rPr lang="en-PH" sz="1700" dirty="0"/>
              <a:t>, 8 Buy Bust Operations, 3 Search Warrant and 45 Service of Warrants of Arrest with seizure of 646.2 grams of shabu; and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PH" sz="1700" b="1" dirty="0"/>
              <a:t>Bulacan, </a:t>
            </a:r>
            <a:r>
              <a:rPr lang="en-PH" sz="1700" dirty="0"/>
              <a:t>22 Buy Bust Operations, 5 Search Warrant and 23 Service of Warrants of Arrest with seizure of 1.229 kilograms of shabu and 372 grams of Marijuana Dried Leaves.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PH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CASES VIOLATION</a:t>
            </a:r>
            <a:r>
              <a:rPr lang="en-PH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Section 5, 11, 12 and 16 of RA 9165</a:t>
            </a:r>
            <a:endParaRPr lang="en-PH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PH" b="1" dirty="0"/>
          </a:p>
          <a:p>
            <a:pPr marL="342900" indent="-342900" algn="just">
              <a:buFont typeface="+mj-lt"/>
              <a:buAutoNum type="arabicPeriod"/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29781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378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Berlin Sans FB Demi</vt:lpstr>
      <vt:lpstr>Calibri</vt:lpstr>
      <vt:lpstr>Calibri Light</vt:lpstr>
      <vt:lpstr>Rockwell Condensed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OPD OPERATION</dc:creator>
  <cp:lastModifiedBy>DRED PNPDEG</cp:lastModifiedBy>
  <cp:revision>3</cp:revision>
  <dcterms:created xsi:type="dcterms:W3CDTF">2023-04-27T00:49:44Z</dcterms:created>
  <dcterms:modified xsi:type="dcterms:W3CDTF">2023-04-27T03:02:53Z</dcterms:modified>
</cp:coreProperties>
</file>